
<file path=[Content_Types].xml><?xml version="1.0" encoding="utf-8"?>
<Types xmlns="http://schemas.openxmlformats.org/package/2006/content-types">
  <Default Extension="emf" ContentType="image/x-emf"/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3" r:id="rId1"/>
  </p:sldMasterIdLst>
  <p:notesMasterIdLst>
    <p:notesMasterId r:id="rId25"/>
  </p:notesMasterIdLst>
  <p:sldIdLst>
    <p:sldId id="256" r:id="rId2"/>
    <p:sldId id="259" r:id="rId3"/>
    <p:sldId id="261" r:id="rId4"/>
    <p:sldId id="263" r:id="rId5"/>
    <p:sldId id="262" r:id="rId6"/>
    <p:sldId id="272" r:id="rId7"/>
    <p:sldId id="271" r:id="rId8"/>
    <p:sldId id="269" r:id="rId9"/>
    <p:sldId id="276" r:id="rId10"/>
    <p:sldId id="277" r:id="rId11"/>
    <p:sldId id="275" r:id="rId12"/>
    <p:sldId id="257" r:id="rId13"/>
    <p:sldId id="268" r:id="rId14"/>
    <p:sldId id="273" r:id="rId15"/>
    <p:sldId id="274" r:id="rId16"/>
    <p:sldId id="265" r:id="rId17"/>
    <p:sldId id="279" r:id="rId18"/>
    <p:sldId id="280" r:id="rId19"/>
    <p:sldId id="281" r:id="rId20"/>
    <p:sldId id="283" r:id="rId21"/>
    <p:sldId id="282" r:id="rId22"/>
    <p:sldId id="278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0B1"/>
    <a:srgbClr val="44638A"/>
    <a:srgbClr val="648FC3"/>
    <a:srgbClr val="75A5DD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33"/>
  </p:normalViewPr>
  <p:slideViewPr>
    <p:cSldViewPr snapToGrid="0" snapToObjects="1">
      <p:cViewPr>
        <p:scale>
          <a:sx n="87" d="100"/>
          <a:sy n="87" d="100"/>
        </p:scale>
        <p:origin x="144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58039-9C3A-9A43-AABF-A314C2245609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5AD8E-AC78-E64E-8890-640938CB1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1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5AD8E-AC78-E64E-8890-640938CB1B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0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62D6-3256-3B40-8D4F-3928F3874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36E7A-95DE-9C4A-BFAB-CA80C8B06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6813E-07E7-464A-92F7-20403ABDC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315EC-10E3-6D4B-A7F2-84778F20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201E0-B595-7E42-9633-412D11EA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8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5D2A-D926-664D-A27A-70B7693D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3F172-13C6-F24F-9EA1-E4D2BF058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66120-8864-2142-8087-8C4B2DC6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A28CB-2CE7-B44D-9E50-6F35D2A2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79C4B-CBBA-364D-BF43-BD7B9BBE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8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E345B-48B2-9C49-B587-4325A6BD7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1208B-EC8C-D04A-94BC-B91C094F4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D8D21-0169-7841-8154-315B4BBA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5B7F6-555F-1A4C-9FF3-5328EBF6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C2D07-C2D7-854D-94A3-D1C23982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5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F80A-97D1-B24D-9D13-A736B208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943DA-D11E-EE4A-8958-63CA27C1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1C3EF-85B7-F247-AB56-5D1B3933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DC3D4-35E1-A34A-B515-CD1FA8D8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C231A-211A-1747-8773-C753EED9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8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28A1-1DEE-9847-9B3D-97D74E62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77F70-8A3E-CA4A-BF34-69EFED0C9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A4245-2654-6243-9A7F-C40F39E7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51CC-9ABD-F546-8C68-09B7E935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1043A-FAEF-2340-9779-7EA20B90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C969-DD85-A84C-ADF6-4873B4C4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18DA2-2460-2743-8FD0-2DF00E8B4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F7451-5767-0640-A728-632CAEFAB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32C50-00BE-A94F-AA35-ED924C91C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2D97E-FA28-9242-8D38-FC34B7B3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62CB5-BA9C-B14E-8F94-CB574125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636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664E-1984-1749-830B-8D463AF0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02A29-3214-A04A-A2E4-006F4FDE5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A70A6-ED17-564D-8218-0CD6C89D0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A37EC7-F090-474D-A3C6-70D5184E6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76A691-5E16-CA48-9992-9303AD1F2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42D6F-2315-1942-A698-EB72C319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A6880-FE9F-0E4C-9E3F-375BAC8F2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C81BDC-A259-DE48-B40F-D9B95B0CC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0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35F6-F28B-FD4C-BAE2-8AB1C56B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4AEE6-72FE-DE4F-A730-0D1F1C8F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6C859-1D9B-DB4C-878B-17171D12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38DF7-2D5D-7E42-8A3A-F4C2349B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913BF-0F66-A34F-BBC7-91CC9211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1B7ACE-04EB-BF42-BD90-07FC223E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9EB3C-47BF-9544-BEBF-FC3F2DA8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6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B0A6-05F3-6E49-A9B0-5F606410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A8B77-4756-514D-A6BA-2657F1B58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7293A-348F-2B45-AC2F-59B7801C5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839D6-BAC8-1841-A435-7A5F786A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705DF-9F54-2D48-A7EF-2C2621E44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5FBA5-8962-0243-83A4-95E6A2FC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45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2319-7101-814B-8443-6AD584665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E6B1E-B131-F74B-ABA4-0319AE2EC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E8569-6711-6445-97CE-2C7D61EF2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9D382-D696-6346-A3BC-51740F5B1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1489A-4B0F-3D45-9B72-0DA69469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04B35-5B4C-5441-8660-89519C15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98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1AC0AE-5511-0E4F-9BD7-046482A0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B78E5-36B5-D843-A2EF-5A10DB91C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72D22-8962-9342-A000-2AEC4DFFB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7E894-FFCC-524B-8BE6-B1862DFBFAD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17389-5AE1-6941-8B2F-B9BC09A3A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32EA7-8EDA-D943-B3AC-B99A97D26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B36BB-2E3C-8B4B-BBF1-0A14FE696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9/09/machine-learning-recommender-systems.html" TargetMode="External"/><Relationship Id="rId7" Type="http://schemas.openxmlformats.org/officeDocument/2006/relationships/hyperlink" Target="https://medium.com/@connectwithghosh/recommender-system-on-the-movielens-using-an-autoencoder-using-tensorflow-in-python-f13d3e8d600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deep-autoencoders-for-collaborative-filtering-6cf8d25bbf1d" TargetMode="External"/><Relationship Id="rId5" Type="http://schemas.openxmlformats.org/officeDocument/2006/relationships/hyperlink" Target="https://nipunbatra.github.io/blog/2017/recommend-keras.html" TargetMode="External"/><Relationship Id="rId4" Type="http://schemas.openxmlformats.org/officeDocument/2006/relationships/hyperlink" Target="https://towardsdatascience.com/creating-a-hybrid-content-collaborative-movie-recommender-using-deep-learning-cc8b431618a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FBD09D-6511-E243-BE3C-F568FC4A3E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130" y="1146076"/>
            <a:ext cx="11635740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MOVIE RECOMMENDER SYSTEM</a:t>
            </a:r>
            <a:br>
              <a:rPr lang="en-US" sz="6600" dirty="0">
                <a:solidFill>
                  <a:srgbClr val="FFFFFF"/>
                </a:solidFill>
              </a:rPr>
            </a:br>
            <a:r>
              <a:rPr lang="en-US" sz="4400" i="1" dirty="0">
                <a:solidFill>
                  <a:srgbClr val="FFFFFF"/>
                </a:solidFill>
              </a:rPr>
              <a:t>using content-based and collaborative filtering</a:t>
            </a:r>
            <a:endParaRPr lang="en-US" sz="6600" i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8078-B754-2B4E-ACD7-5E35476DA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30" y="5300025"/>
            <a:ext cx="8502615" cy="1812826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ea typeface="Ayuthaya" pitchFamily="2" charset="-34"/>
                <a:cs typeface="Arial" panose="020B0604020202020204" pitchFamily="34" charset="0"/>
              </a:rPr>
              <a:t>Presenters: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ea typeface="Ayuthaya" pitchFamily="2" charset="-34"/>
                <a:cs typeface="Arial" panose="020B0604020202020204" pitchFamily="34" charset="0"/>
              </a:rPr>
              <a:t>Anish Gadekar, Parth Shah, Shruti Bendale</a:t>
            </a:r>
            <a:r>
              <a:rPr lang="en-US" sz="2800" i="1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A9E47-4D05-ED46-80E0-FBEEF1E73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7"/>
    </mc:Choice>
    <mc:Fallback xmlns="">
      <p:transition spd="slow" advTm="1065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FFD1A-F220-1D47-BF2B-16BAECA78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997" y="2048951"/>
            <a:ext cx="3802743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>
                <a:solidFill>
                  <a:srgbClr val="FFFFFF"/>
                </a:solidFill>
              </a:rPr>
              <a:t>Overview</a:t>
            </a: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B9F29-D3D4-794E-9F22-1D6D0992D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3059" y="800274"/>
            <a:ext cx="6708940" cy="52306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We used stochastic gradient descent for optimization of the algorithm by looping through all ratings in the training set.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system predicts the rating of user u for the user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r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</a:rPr>
              <a:t>ui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 and computes the associated prediction error: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parameters are then modified by a magnitude proportional to </a:t>
            </a:r>
            <a:r>
              <a:rPr lang="el-GR" sz="2000" dirty="0">
                <a:solidFill>
                  <a:schemeClr val="accent1">
                    <a:lumMod val="50000"/>
                  </a:schemeClr>
                </a:solidFill>
              </a:rPr>
              <a:t>γ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 the opposite direction of the gradient, yielding: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← q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+ g 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</a:rPr>
              <a:t>ui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</a:rPr>
              <a:t>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el-GR" sz="2000" dirty="0">
                <a:solidFill>
                  <a:schemeClr val="accent1">
                    <a:lumMod val="50000"/>
                  </a:schemeClr>
                </a:solidFill>
              </a:rPr>
              <a:t>λ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i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</a:rPr>
              <a:t>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←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</a:rPr>
              <a:t>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+ g (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</a:rPr>
              <a:t>ui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q</a:t>
            </a:r>
            <a:r>
              <a:rPr lang="en-US" sz="2000" baseline="-25000" dirty="0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- </a:t>
            </a:r>
            <a:r>
              <a:rPr lang="el-GR" sz="2000" dirty="0">
                <a:solidFill>
                  <a:schemeClr val="accent1">
                    <a:lumMod val="50000"/>
                  </a:schemeClr>
                </a:solidFill>
              </a:rPr>
              <a:t>λ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p</a:t>
            </a:r>
            <a:r>
              <a:rPr lang="en-US" sz="2000" baseline="-25000" dirty="0" err="1">
                <a:solidFill>
                  <a:schemeClr val="accent1">
                    <a:lumMod val="50000"/>
                  </a:schemeClr>
                </a:solidFill>
              </a:rPr>
              <a:t>u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)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RMSE after training for 100 epochs: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0.983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B90EDC6-3EA5-FB4D-AB17-1785FA498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5">
            <a:extLst>
              <a:ext uri="{FF2B5EF4-FFF2-40B4-BE49-F238E27FC236}">
                <a16:creationId xmlns:a16="http://schemas.microsoft.com/office/drawing/2014/main" id="{3B7898D4-D8DB-7A4C-BA2D-076CDFC0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254" y="2485024"/>
            <a:ext cx="2072550" cy="63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DB43F0C-CD82-6F45-A1E1-B03FC717A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2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CC3FBB4-0090-684B-8C64-20EF29323C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9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7"/>
    </mc:Choice>
    <mc:Fallback xmlns="">
      <p:transition spd="slow" advTm="18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84" y="2803758"/>
            <a:ext cx="6301832" cy="1674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 2: </a:t>
            </a:r>
            <a:br>
              <a:rPr lang="en-US" sz="54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Deep Learning as a </a:t>
            </a:r>
            <a:b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402586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6"/>
    </mc:Choice>
    <mc:Fallback xmlns="">
      <p:transition spd="slow" advTm="980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FFD1A-F220-1D47-BF2B-16BAECA78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199" y="2053641"/>
            <a:ext cx="3802743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high-level design for the flow of the program and the model: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B9F29-D3D4-794E-9F22-1D6D0992D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2110" y="1190124"/>
            <a:ext cx="6617970" cy="52306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0" lvl="0" indent="-457200" algn="l"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Pre-processing the data:</a:t>
            </a:r>
          </a:p>
          <a:p>
            <a:pPr marL="97155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This includes looking at the shape of the data, removing inconsistencies and garbage values. </a:t>
            </a:r>
          </a:p>
          <a:p>
            <a:pPr marL="571500" lvl="0" indent="-457200" algn="l"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Splitting the data into train and test:</a:t>
            </a:r>
          </a:p>
          <a:p>
            <a:pPr marL="97155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We made 80-20 split, using the ‘sklearn.train_test_split’ library.</a:t>
            </a:r>
          </a:p>
          <a:p>
            <a:pPr marL="571500" lvl="0" indent="-457200" algn="l"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Defining the Model</a:t>
            </a:r>
          </a:p>
          <a:p>
            <a:pPr marL="10287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Creating separate embeddings for the Movies matrix and the Users Matrix.</a:t>
            </a:r>
          </a:p>
          <a:p>
            <a:pPr marL="10287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Merging the embedded matrices using a dot product.</a:t>
            </a:r>
          </a:p>
          <a:p>
            <a:pPr marL="1028700" lvl="1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Experimenting with various deep learning layers such a Dense Layers, Batch Normalization, Dropout after the dot product of the matrices. (In a combination that gives the best results)</a:t>
            </a:r>
          </a:p>
          <a:p>
            <a:pPr marL="571500" lvl="0" indent="-457200" algn="l"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Deciding parameters such as hidden layers, Dropout, Learning Rate, Optimizers, Epochs. </a:t>
            </a:r>
          </a:p>
          <a:p>
            <a:pPr marL="571500" lvl="0" indent="-457200" algn="l"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Training the model</a:t>
            </a:r>
          </a:p>
          <a:p>
            <a:pPr marL="571500" lvl="0" indent="-457200" algn="l"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Using the trained model for predictions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5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55"/>
    </mc:Choice>
    <mc:Fallback xmlns="">
      <p:transition spd="slow" advTm="4935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text&#10;&#10;Description automatically generated">
            <a:extLst>
              <a:ext uri="{FF2B5EF4-FFF2-40B4-BE49-F238E27FC236}">
                <a16:creationId xmlns:a16="http://schemas.microsoft.com/office/drawing/2014/main" id="{FF381106-F0C2-BE40-8DAC-1E761B5B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158" y="275332"/>
            <a:ext cx="10137191" cy="6468368"/>
          </a:xfrm>
          <a:prstGeom prst="rect">
            <a:avLst/>
          </a:prstGeom>
        </p:spPr>
      </p:pic>
      <p:pic>
        <p:nvPicPr>
          <p:cNvPr id="15" name="Picture 14" descr="Smoke coming from it&#10;&#10;Description automatically generated">
            <a:extLst>
              <a:ext uri="{FF2B5EF4-FFF2-40B4-BE49-F238E27FC236}">
                <a16:creationId xmlns:a16="http://schemas.microsoft.com/office/drawing/2014/main" id="{BC4E5F55-2321-6D42-9B30-C7884BFFC6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rcRect b="7462"/>
          <a:stretch/>
        </p:blipFill>
        <p:spPr>
          <a:xfrm>
            <a:off x="301202" y="2733221"/>
            <a:ext cx="3842593" cy="41247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99" y="4217923"/>
            <a:ext cx="2412997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Model</a:t>
            </a:r>
            <a:b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Summary</a:t>
            </a:r>
          </a:p>
        </p:txBody>
      </p:sp>
    </p:spTree>
    <p:extLst>
      <p:ext uri="{BB962C8B-B14F-4D97-AF65-F5344CB8AC3E}">
        <p14:creationId xmlns:p14="http://schemas.microsoft.com/office/powerpoint/2010/main" val="16400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7"/>
    </mc:Choice>
    <mc:Fallback xmlns="">
      <p:transition spd="slow" advTm="572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Experiments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19F3A0-50C4-F141-9EA7-116C2A2B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85" y="74844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69EE7-DB1C-9A4A-AA99-5626F8B58962}"/>
              </a:ext>
            </a:extLst>
          </p:cNvPr>
          <p:cNvSpPr txBox="1"/>
          <p:nvPr/>
        </p:nvSpPr>
        <p:spPr>
          <a:xfrm>
            <a:off x="1378857" y="420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7837-5AD9-314E-A7D0-78C8B3B51B87}"/>
              </a:ext>
            </a:extLst>
          </p:cNvPr>
          <p:cNvSpPr txBox="1"/>
          <p:nvPr/>
        </p:nvSpPr>
        <p:spPr>
          <a:xfrm>
            <a:off x="754380" y="2573888"/>
            <a:ext cx="10961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We experimented with different values of number of hidden layers, dropout values, optimizers, learning rates.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We found out that the combination of 1 hidden layer with 50 nodes, 20% dropout,  Adam optimizer, 0.001 learning rate and 100 epochs gives the best value of root mean squared error (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0.81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F7024D-7F63-984E-917F-9ED9832E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58" y="3971382"/>
            <a:ext cx="9376076" cy="26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3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16"/>
    </mc:Choice>
    <mc:Fallback xmlns="">
      <p:transition spd="slow" advTm="255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Results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19F3A0-50C4-F141-9EA7-116C2A2B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85" y="74844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69EE7-DB1C-9A4A-AA99-5626F8B58962}"/>
              </a:ext>
            </a:extLst>
          </p:cNvPr>
          <p:cNvSpPr txBox="1"/>
          <p:nvPr/>
        </p:nvSpPr>
        <p:spPr>
          <a:xfrm>
            <a:off x="1378857" y="420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7837-5AD9-314E-A7D0-78C8B3B51B87}"/>
              </a:ext>
            </a:extLst>
          </p:cNvPr>
          <p:cNvSpPr txBox="1"/>
          <p:nvPr/>
        </p:nvSpPr>
        <p:spPr>
          <a:xfrm>
            <a:off x="537210" y="2778714"/>
            <a:ext cx="46863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We used matrix factorization and keras layers to train a deep learning model for our recommendation system. </a:t>
            </a:r>
          </a:p>
          <a:p>
            <a:pPr algn="just"/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Once the model is trained, the system can show the Top N Recommended movies for an input userID.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In the attached screenshot, we get the top 15 recommended movies for the userID ‘1’.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BA9FE-22DA-9C4D-BDF9-7E7076636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32" b="18934"/>
          <a:stretch/>
        </p:blipFill>
        <p:spPr>
          <a:xfrm>
            <a:off x="5223511" y="2778714"/>
            <a:ext cx="6544004" cy="3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8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8"/>
    </mc:Choice>
    <mc:Fallback xmlns="">
      <p:transition spd="slow" advTm="911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84" y="2302717"/>
            <a:ext cx="6301832" cy="1674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Recommender using Content-based Filtering</a:t>
            </a:r>
          </a:p>
        </p:txBody>
      </p:sp>
    </p:spTree>
    <p:extLst>
      <p:ext uri="{BB962C8B-B14F-4D97-AF65-F5344CB8AC3E}">
        <p14:creationId xmlns:p14="http://schemas.microsoft.com/office/powerpoint/2010/main" val="344946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7"/>
    </mc:Choice>
    <mc:Fallback xmlns="">
      <p:transition spd="slow" advTm="930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FFD1A-F220-1D47-BF2B-16BAECA78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199" y="2053641"/>
            <a:ext cx="3802743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high-level design for the flow of the program and the model: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BB9F29-D3D4-794E-9F22-1D6D0992D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2570" y="995814"/>
            <a:ext cx="6949440" cy="52306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0" lvl="0" indent="-457200" algn="l">
              <a:buFont typeface="+mj-lt"/>
              <a:buAutoNum type="arabicPeriod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Pre-processing the data:</a:t>
            </a:r>
          </a:p>
          <a:p>
            <a:pPr marL="114300" lvl="0" algn="l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This includes looking at the shape of the data, removing inconsistencies, garbage values, etc.</a:t>
            </a:r>
          </a:p>
          <a:p>
            <a:pPr marL="571500" lvl="0" indent="-457200" algn="l">
              <a:buFont typeface="+mj-lt"/>
              <a:buAutoNum type="arabicPeriod" startAt="2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Splitting the data into train and test:</a:t>
            </a:r>
          </a:p>
          <a:p>
            <a:pPr marL="114300" lvl="0" algn="l"/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We made 80-20 split, using the ‘sklearn.train_test_split’ library.</a:t>
            </a:r>
          </a:p>
          <a:p>
            <a:pPr marL="571500" lvl="0" indent="-457200" algn="l">
              <a:buFont typeface="+mj-lt"/>
              <a:buAutoNum type="arabicPeriod" startAt="3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Defining the Model:</a:t>
            </a:r>
          </a:p>
          <a:p>
            <a:pPr marL="457200" lvl="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We use the MovieLens ratings data where each tag is typically a single word or short phrase. The meaning, value, and purpose of a particular tag is determined by each user.</a:t>
            </a:r>
          </a:p>
          <a:p>
            <a:pPr marL="457200" lvl="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We compute the TF-IDF matrix of user ratings data using '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sklearn.feature_extraction.text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'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TfidfVectorizer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.</a:t>
            </a:r>
          </a:p>
          <a:p>
            <a:pPr marL="457200" lvl="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We define an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AutoEncoder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model which gives an Encoding size of 100 with intermediate layers of size 1000.</a:t>
            </a:r>
          </a:p>
          <a:p>
            <a:pPr marL="571500" lvl="0" indent="-457200" algn="l">
              <a:buFont typeface="+mj-lt"/>
              <a:buAutoNum type="arabicPeriod" startAt="4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Deciding parameters such as hidden layers, Dropout, Learning Rate, Optimizers, Epochs. </a:t>
            </a:r>
          </a:p>
          <a:p>
            <a:pPr marL="571500" lvl="0" indent="-457200" algn="l">
              <a:buFont typeface="+mj-lt"/>
              <a:buAutoNum type="arabicPeriod" startAt="4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Training the Model</a:t>
            </a:r>
          </a:p>
          <a:p>
            <a:pPr marL="571500" lvl="0" indent="-457200" algn="l">
              <a:buFont typeface="+mj-lt"/>
              <a:buAutoNum type="arabicPeriod" startAt="6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Using the trained model for predictions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6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83"/>
    </mc:Choice>
    <mc:Fallback xmlns="">
      <p:transition spd="slow" advTm="3338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Methodology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19F3A0-50C4-F141-9EA7-116C2A2B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85" y="74844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69EE7-DB1C-9A4A-AA99-5626F8B58962}"/>
              </a:ext>
            </a:extLst>
          </p:cNvPr>
          <p:cNvSpPr txBox="1"/>
          <p:nvPr/>
        </p:nvSpPr>
        <p:spPr>
          <a:xfrm>
            <a:off x="1378857" y="420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7837-5AD9-314E-A7D0-78C8B3B51B87}"/>
              </a:ext>
            </a:extLst>
          </p:cNvPr>
          <p:cNvSpPr txBox="1"/>
          <p:nvPr/>
        </p:nvSpPr>
        <p:spPr>
          <a:xfrm>
            <a:off x="1378856" y="3174752"/>
            <a:ext cx="93727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train an Autoencoder using the TF-IDF values obtained from user rating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After the Autoencoder converges, we obtain the encoded word embeddings from the Encoder half of the model and compute Cosine Similarity within the Embeddings.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then query this Cosine Similarity Matrix with the Movie Id as per the dataset and give back top 20 movies for a given user based on the ratings alone.</a:t>
            </a:r>
          </a:p>
        </p:txBody>
      </p:sp>
    </p:spTree>
    <p:extLst>
      <p:ext uri="{BB962C8B-B14F-4D97-AF65-F5344CB8AC3E}">
        <p14:creationId xmlns:p14="http://schemas.microsoft.com/office/powerpoint/2010/main" val="4897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07"/>
    </mc:Choice>
    <mc:Fallback xmlns="">
      <p:transition spd="slow" advTm="249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Observations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19F3A0-50C4-F141-9EA7-116C2A2B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85" y="74844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69EE7-DB1C-9A4A-AA99-5626F8B58962}"/>
              </a:ext>
            </a:extLst>
          </p:cNvPr>
          <p:cNvSpPr txBox="1"/>
          <p:nvPr/>
        </p:nvSpPr>
        <p:spPr>
          <a:xfrm>
            <a:off x="1378857" y="420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10147-7111-604A-914B-0D34E57EA895}"/>
              </a:ext>
            </a:extLst>
          </p:cNvPr>
          <p:cNvSpPr/>
          <p:nvPr/>
        </p:nvSpPr>
        <p:spPr>
          <a:xfrm>
            <a:off x="735839" y="3120374"/>
            <a:ext cx="48128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evaluate the top 20 movies returned for the movies Toy Story and Golden Eye.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notice that a considerable number of movies adhere to Toy Story's Adventure, Comedy and Fantasy genres.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4B47A-6E5A-2B4C-BC58-7BA0D645F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20" b="25238"/>
          <a:stretch/>
        </p:blipFill>
        <p:spPr>
          <a:xfrm>
            <a:off x="5587681" y="2574084"/>
            <a:ext cx="6441954" cy="39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99"/>
    </mc:Choice>
    <mc:Fallback xmlns="">
      <p:transition spd="slow" advTm="3209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CD21E-BF26-6048-8623-F1211D93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1006" y="3117883"/>
            <a:ext cx="9012524" cy="2693976"/>
          </a:xfrm>
        </p:spPr>
        <p:txBody>
          <a:bodyPr>
            <a:noAutofit/>
          </a:bodyPr>
          <a:lstStyle/>
          <a:p>
            <a:pPr algn="just"/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Matching consumers with the most appropriate products is key to enhancing user satisfaction and loyalty. 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Ayuthaya" pitchFamily="2" charset="-34"/>
              <a:cs typeface="Arial" panose="020B0604020202020204" pitchFamily="34" charset="0"/>
            </a:endParaRPr>
          </a:p>
          <a:p>
            <a:pPr algn="just"/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Therefore, more retailers have become interested in recommender systems, which analyse patterns of user interest in products to provide personalized recommendations that suit a user’s taste. 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Ayuthaya" pitchFamily="2" charset="-3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7"/>
    </mc:Choice>
    <mc:Fallback xmlns="">
      <p:transition spd="slow" advTm="1019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Observations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19F3A0-50C4-F141-9EA7-116C2A2B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85" y="74844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69EE7-DB1C-9A4A-AA99-5626F8B58962}"/>
              </a:ext>
            </a:extLst>
          </p:cNvPr>
          <p:cNvSpPr txBox="1"/>
          <p:nvPr/>
        </p:nvSpPr>
        <p:spPr>
          <a:xfrm>
            <a:off x="1378857" y="420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10147-7111-604A-914B-0D34E57EA895}"/>
              </a:ext>
            </a:extLst>
          </p:cNvPr>
          <p:cNvSpPr/>
          <p:nvPr/>
        </p:nvSpPr>
        <p:spPr>
          <a:xfrm>
            <a:off x="372170" y="2948883"/>
            <a:ext cx="52155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However, the model does not provide movies such as other Disney/Pixar/Animated movies or movies which are sequels or prequels to Toy Story which can be safely deemed similar to movies.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We also notice some outliers such as Horror movies and R rated movies which are not pertinent to our query.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4B47A-6E5A-2B4C-BC58-7BA0D645F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20" b="25238"/>
          <a:stretch/>
        </p:blipFill>
        <p:spPr>
          <a:xfrm>
            <a:off x="5587681" y="2574084"/>
            <a:ext cx="6441954" cy="39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5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2"/>
    </mc:Choice>
    <mc:Fallback xmlns="">
      <p:transition spd="slow" advTm="731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84" y="2302717"/>
            <a:ext cx="6301832" cy="1674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Comparisons and conclusions</a:t>
            </a:r>
            <a:endParaRPr lang="en-US" sz="4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07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"/>
    </mc:Choice>
    <mc:Fallback xmlns="">
      <p:transition spd="slow" advTm="548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19F3A0-50C4-F141-9EA7-116C2A2B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85" y="74844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69EE7-DB1C-9A4A-AA99-5626F8B58962}"/>
              </a:ext>
            </a:extLst>
          </p:cNvPr>
          <p:cNvSpPr txBox="1"/>
          <p:nvPr/>
        </p:nvSpPr>
        <p:spPr>
          <a:xfrm>
            <a:off x="1378857" y="420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7837-5AD9-314E-A7D0-78C8B3B51B87}"/>
              </a:ext>
            </a:extLst>
          </p:cNvPr>
          <p:cNvSpPr txBox="1"/>
          <p:nvPr/>
        </p:nvSpPr>
        <p:spPr>
          <a:xfrm>
            <a:off x="468630" y="2886122"/>
            <a:ext cx="51274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Comparing our results to the benchmark test results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for the MovieLens dataset published by the developers of the Surprise library (A python scikit for recommender systems) in the adjoining 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We can see that the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deep learning algorithm performs better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than the other algorithms, but it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takes a long time to train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The deep learning algorithm is also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scalable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to a larger dataset without affecting the RMSE value.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F5A06E-0DAB-6941-B8AC-CDB6E57DEB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1739"/>
          <a:stretch/>
        </p:blipFill>
        <p:spPr>
          <a:xfrm>
            <a:off x="5596076" y="2931842"/>
            <a:ext cx="6005652" cy="32552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8EA357-CD95-8048-9298-45F610017430}"/>
              </a:ext>
            </a:extLst>
          </p:cNvPr>
          <p:cNvSpPr/>
          <p:nvPr/>
        </p:nvSpPr>
        <p:spPr>
          <a:xfrm>
            <a:off x="3163795" y="992247"/>
            <a:ext cx="58641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the models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6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61"/>
    </mc:Choice>
    <mc:Fallback xmlns="">
      <p:transition spd="slow" advTm="3876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References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19F3A0-50C4-F141-9EA7-116C2A2B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85" y="74844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69EE7-DB1C-9A4A-AA99-5626F8B58962}"/>
              </a:ext>
            </a:extLst>
          </p:cNvPr>
          <p:cNvSpPr txBox="1"/>
          <p:nvPr/>
        </p:nvSpPr>
        <p:spPr>
          <a:xfrm>
            <a:off x="1378857" y="420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53006B-00DA-294B-9F33-A34F1F739EF4}"/>
              </a:ext>
            </a:extLst>
          </p:cNvPr>
          <p:cNvSpPr txBox="1">
            <a:spLocks/>
          </p:cNvSpPr>
          <p:nvPr/>
        </p:nvSpPr>
        <p:spPr>
          <a:xfrm>
            <a:off x="838048" y="2927576"/>
            <a:ext cx="10998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hlinkClick r:id="rId3"/>
              </a:rPr>
              <a:t>https://www.kdnuggets.com/2019/09/machine-learning-recommender-systems.html</a:t>
            </a:r>
            <a:endParaRPr lang="en-US" sz="2000" dirty="0"/>
          </a:p>
          <a:p>
            <a:pPr algn="just"/>
            <a:r>
              <a:rPr lang="en-US" sz="2000" dirty="0">
                <a:hlinkClick r:id="rId4"/>
              </a:rPr>
              <a:t>https://towardsdatascience.com/creating-a-hybrid-content-collaborative-movie-recommender-using-deep-learning-cc8b431618af</a:t>
            </a:r>
            <a:endParaRPr lang="en-US" sz="2000" dirty="0"/>
          </a:p>
          <a:p>
            <a:pPr algn="just"/>
            <a:r>
              <a:rPr lang="en-US" sz="2000" dirty="0">
                <a:hlinkClick r:id="rId5"/>
              </a:rPr>
              <a:t>https://nipunbatra.github.io/blog/2017/recommend-keras.html</a:t>
            </a:r>
            <a:endParaRPr lang="en-US" sz="2000" dirty="0"/>
          </a:p>
          <a:p>
            <a:pPr algn="just"/>
            <a:r>
              <a:rPr lang="en-US" sz="2000" dirty="0">
                <a:hlinkClick r:id="rId6"/>
              </a:rPr>
              <a:t>https://towardsdatascience.com/deep-autoencoders-for-collaborative-filtering-6cf8d25bbf1d</a:t>
            </a:r>
            <a:endParaRPr lang="en-US" sz="2000" dirty="0"/>
          </a:p>
          <a:p>
            <a:pPr algn="just"/>
            <a:r>
              <a:rPr lang="en-US" sz="2000" dirty="0">
                <a:hlinkClick r:id="rId7"/>
              </a:rPr>
              <a:t>https://medium.com/@connectwithghosh/recommender-system-on-the-movielens-using-an-autoencoder-using-tensorflow-in-python-f13d3e8d600d</a:t>
            </a:r>
            <a:endParaRPr lang="en-US" sz="2000" dirty="0"/>
          </a:p>
          <a:p>
            <a:pPr algn="just"/>
            <a:r>
              <a:rPr lang="en-US" sz="2000" dirty="0">
                <a:hlinkClick r:id="rId7"/>
              </a:rPr>
              <a:t>https://medium.com/@connectwithghosh/recommender-system-on-the-movielens-using-an-autoencoder-using-tensorflow-in-python-f13d3e8d600d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874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1"/>
    </mc:Choice>
    <mc:Fallback xmlns="">
      <p:transition spd="slow" advTm="640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Recommender System Approaches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A5BDD2-24AC-EC4D-8F73-42F55D445FF4}"/>
              </a:ext>
            </a:extLst>
          </p:cNvPr>
          <p:cNvSpPr/>
          <p:nvPr/>
        </p:nvSpPr>
        <p:spPr>
          <a:xfrm>
            <a:off x="7231155" y="2972039"/>
            <a:ext cx="1818562" cy="1818562"/>
          </a:xfrm>
          <a:prstGeom prst="ellipse">
            <a:avLst/>
          </a:prstGeom>
          <a:solidFill>
            <a:srgbClr val="75A5DD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List">
            <a:extLst>
              <a:ext uri="{FF2B5EF4-FFF2-40B4-BE49-F238E27FC236}">
                <a16:creationId xmlns:a16="http://schemas.microsoft.com/office/drawing/2014/main" id="{6051B613-4B8C-9041-AA50-CCCB0A53C183}"/>
              </a:ext>
            </a:extLst>
          </p:cNvPr>
          <p:cNvSpPr/>
          <p:nvPr/>
        </p:nvSpPr>
        <p:spPr>
          <a:xfrm>
            <a:off x="7618718" y="3359602"/>
            <a:ext cx="1043437" cy="10434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19BA17-BF77-D246-9914-9937863FA8B1}"/>
              </a:ext>
            </a:extLst>
          </p:cNvPr>
          <p:cNvGrpSpPr/>
          <p:nvPr/>
        </p:nvGrpSpPr>
        <p:grpSpPr>
          <a:xfrm>
            <a:off x="6649812" y="5357040"/>
            <a:ext cx="2981250" cy="720000"/>
            <a:chOff x="66086" y="2398182"/>
            <a:chExt cx="2981250" cy="72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3B9E0B-B983-DB4A-813B-A218FFD06293}"/>
                </a:ext>
              </a:extLst>
            </p:cNvPr>
            <p:cNvSpPr/>
            <p:nvPr/>
          </p:nvSpPr>
          <p:spPr>
            <a:xfrm>
              <a:off x="66086" y="2398182"/>
              <a:ext cx="29812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27BB1E-9BFD-8A43-9E09-898857E28664}"/>
                </a:ext>
              </a:extLst>
            </p:cNvPr>
            <p:cNvSpPr txBox="1"/>
            <p:nvPr/>
          </p:nvSpPr>
          <p:spPr>
            <a:xfrm>
              <a:off x="66086" y="2398182"/>
              <a:ext cx="29812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500" kern="1200" dirty="0"/>
                <a:t>Content-BASED Filtering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7FCE28F2-FBE4-4B4A-AE84-E5DB0D785976}"/>
              </a:ext>
            </a:extLst>
          </p:cNvPr>
          <p:cNvSpPr/>
          <p:nvPr/>
        </p:nvSpPr>
        <p:spPr>
          <a:xfrm>
            <a:off x="2754722" y="2972039"/>
            <a:ext cx="1818562" cy="1818562"/>
          </a:xfrm>
          <a:prstGeom prst="ellipse">
            <a:avLst/>
          </a:prstGeom>
          <a:solidFill>
            <a:srgbClr val="5780B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2" name="Rectangle 11" descr="Users">
            <a:extLst>
              <a:ext uri="{FF2B5EF4-FFF2-40B4-BE49-F238E27FC236}">
                <a16:creationId xmlns:a16="http://schemas.microsoft.com/office/drawing/2014/main" id="{B1D4D05A-BE35-BC4C-8F35-ED36F0EE5AEF}"/>
              </a:ext>
            </a:extLst>
          </p:cNvPr>
          <p:cNvSpPr/>
          <p:nvPr/>
        </p:nvSpPr>
        <p:spPr>
          <a:xfrm>
            <a:off x="3142285" y="3359602"/>
            <a:ext cx="1043437" cy="104343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B6EFB9-23FC-864C-A206-6CDAE75CA4F3}"/>
              </a:ext>
            </a:extLst>
          </p:cNvPr>
          <p:cNvGrpSpPr/>
          <p:nvPr/>
        </p:nvGrpSpPr>
        <p:grpSpPr>
          <a:xfrm>
            <a:off x="2173378" y="5357040"/>
            <a:ext cx="2981250" cy="720000"/>
            <a:chOff x="3569054" y="2398182"/>
            <a:chExt cx="2981250" cy="72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99569D-5400-EC43-8FDC-DA5DDD106971}"/>
                </a:ext>
              </a:extLst>
            </p:cNvPr>
            <p:cNvSpPr/>
            <p:nvPr/>
          </p:nvSpPr>
          <p:spPr>
            <a:xfrm>
              <a:off x="3569054" y="2398182"/>
              <a:ext cx="29812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003A48-91D4-6F48-921C-115C22B497A0}"/>
                </a:ext>
              </a:extLst>
            </p:cNvPr>
            <p:cNvSpPr txBox="1"/>
            <p:nvPr/>
          </p:nvSpPr>
          <p:spPr>
            <a:xfrm>
              <a:off x="3569054" y="2398182"/>
              <a:ext cx="29812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500" kern="1200" dirty="0"/>
                <a:t>Collaborative Filtering</a:t>
              </a:r>
            </a:p>
          </p:txBody>
        </p:sp>
      </p:grp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19F3A0-50C4-F141-9EA7-116C2A2B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85" y="74844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69EE7-DB1C-9A4A-AA99-5626F8B58962}"/>
              </a:ext>
            </a:extLst>
          </p:cNvPr>
          <p:cNvSpPr txBox="1"/>
          <p:nvPr/>
        </p:nvSpPr>
        <p:spPr>
          <a:xfrm>
            <a:off x="1378857" y="420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2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73"/>
    </mc:Choice>
    <mc:Fallback xmlns="">
      <p:transition spd="slow" advTm="3917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D50B8-6DE6-EE44-A1F3-4AF6697F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4" y="2048951"/>
            <a:ext cx="4317702" cy="276009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</a:rPr>
              <a:t>Collaborative Filtering: </a:t>
            </a:r>
          </a:p>
        </p:txBody>
      </p:sp>
      <p:pic>
        <p:nvPicPr>
          <p:cNvPr id="9" name="Picture 8" descr="A picture containing room, man, white, air&#10;&#10;Description automatically generated">
            <a:extLst>
              <a:ext uri="{FF2B5EF4-FFF2-40B4-BE49-F238E27FC236}">
                <a16:creationId xmlns:a16="http://schemas.microsoft.com/office/drawing/2014/main" id="{18C8235C-8E4A-2949-B3C7-347B560DC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59" y="2727080"/>
            <a:ext cx="4331001" cy="4174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C726A-D500-5442-B612-40D1E63B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974" y="-228606"/>
            <a:ext cx="6662772" cy="3363734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This approach is based on the past interactions between users and the target items.</a:t>
            </a:r>
          </a:p>
          <a:p>
            <a:pPr algn="just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The input to a collaborative filtering system will be all historical data of user interactions with target items. </a:t>
            </a:r>
          </a:p>
          <a:p>
            <a:pPr algn="just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This data is typically stored in a matrix where the rows are the users, and the columns are the items.</a:t>
            </a:r>
          </a:p>
        </p:txBody>
      </p:sp>
    </p:spTree>
    <p:extLst>
      <p:ext uri="{BB962C8B-B14F-4D97-AF65-F5344CB8AC3E}">
        <p14:creationId xmlns:p14="http://schemas.microsoft.com/office/powerpoint/2010/main" val="28133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75"/>
    </mc:Choice>
    <mc:Fallback xmlns="">
      <p:transition spd="slow" advTm="3547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3D50B8-6DE6-EE44-A1F3-4AF6697FD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54" y="2048951"/>
            <a:ext cx="4317702" cy="276009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>
                <a:solidFill>
                  <a:srgbClr val="FFFFFF"/>
                </a:solidFill>
              </a:rPr>
              <a:t>Content-based Filtering: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C726A-D500-5442-B612-40D1E63B9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111" y="642209"/>
            <a:ext cx="5306084" cy="2521905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Works with data that the user provides, either explicitly (rating) or implicitly (clicking on a link). </a:t>
            </a:r>
          </a:p>
          <a:p>
            <a:pPr algn="just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Based on that data, a user profile is generated, which is then used to make suggestions to the user.</a:t>
            </a:r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49429D82-87E4-E24F-B6F0-B88C439BE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4" r="5200"/>
          <a:stretch/>
        </p:blipFill>
        <p:spPr>
          <a:xfrm>
            <a:off x="5754280" y="3164114"/>
            <a:ext cx="6060508" cy="30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3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05"/>
    </mc:Choice>
    <mc:Fallback xmlns="">
      <p:transition spd="slow" advTm="3670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MovieLens Dataset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CD21E-BF26-6048-8623-F1211D934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757077"/>
            <a:ext cx="9833548" cy="942933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20 million ratings</a:t>
            </a:r>
          </a:p>
          <a:p>
            <a:pPr algn="just">
              <a:buFont typeface="Wingdings" pitchFamily="2" charset="2"/>
              <a:buChar char="Ø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465,000 tags applications applied to 27,000 movies by 138,000 users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4AEC1F-5ADE-1F46-B956-F12FA1AF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5" y="4301703"/>
            <a:ext cx="3670300" cy="22987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58C3D5-51FE-414E-9652-9CE53C3C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910" y="4292026"/>
            <a:ext cx="7556500" cy="23114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1513C-1DC6-6944-87C5-04E1F1D63793}"/>
              </a:ext>
            </a:extLst>
          </p:cNvPr>
          <p:cNvSpPr txBox="1"/>
          <p:nvPr/>
        </p:nvSpPr>
        <p:spPr>
          <a:xfrm>
            <a:off x="1542820" y="3810219"/>
            <a:ext cx="1491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ratings.csv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911B01-8094-274A-8293-AE5016A5E97C}"/>
              </a:ext>
            </a:extLst>
          </p:cNvPr>
          <p:cNvSpPr/>
          <p:nvPr/>
        </p:nvSpPr>
        <p:spPr>
          <a:xfrm>
            <a:off x="7490045" y="3803181"/>
            <a:ext cx="1536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movies.csv</a:t>
            </a:r>
          </a:p>
        </p:txBody>
      </p:sp>
    </p:spTree>
    <p:extLst>
      <p:ext uri="{BB962C8B-B14F-4D97-AF65-F5344CB8AC3E}">
        <p14:creationId xmlns:p14="http://schemas.microsoft.com/office/powerpoint/2010/main" val="120221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61"/>
    </mc:Choice>
    <mc:Fallback xmlns="">
      <p:transition spd="slow" advTm="459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rPr>
              <a:t>Performance Metrics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A5BDD2-24AC-EC4D-8F73-42F55D445FF4}"/>
              </a:ext>
            </a:extLst>
          </p:cNvPr>
          <p:cNvSpPr/>
          <p:nvPr/>
        </p:nvSpPr>
        <p:spPr>
          <a:xfrm>
            <a:off x="3039415" y="2654443"/>
            <a:ext cx="1818562" cy="1818562"/>
          </a:xfrm>
          <a:prstGeom prst="ellipse">
            <a:avLst/>
          </a:prstGeom>
          <a:solidFill>
            <a:srgbClr val="75A5DD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19BA17-BF77-D246-9914-9937863FA8B1}"/>
              </a:ext>
            </a:extLst>
          </p:cNvPr>
          <p:cNvGrpSpPr/>
          <p:nvPr/>
        </p:nvGrpSpPr>
        <p:grpSpPr>
          <a:xfrm>
            <a:off x="2501615" y="4735064"/>
            <a:ext cx="2981250" cy="720000"/>
            <a:chOff x="66086" y="2398182"/>
            <a:chExt cx="2981250" cy="720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3B9E0B-B983-DB4A-813B-A218FFD06293}"/>
                </a:ext>
              </a:extLst>
            </p:cNvPr>
            <p:cNvSpPr/>
            <p:nvPr/>
          </p:nvSpPr>
          <p:spPr>
            <a:xfrm>
              <a:off x="66086" y="2398182"/>
              <a:ext cx="29812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27BB1E-9BFD-8A43-9E09-898857E28664}"/>
                </a:ext>
              </a:extLst>
            </p:cNvPr>
            <p:cNvSpPr txBox="1"/>
            <p:nvPr/>
          </p:nvSpPr>
          <p:spPr>
            <a:xfrm>
              <a:off x="66086" y="2398182"/>
              <a:ext cx="29812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IN" sz="20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Mean Absolute Error</a:t>
              </a:r>
              <a:endParaRPr lang="en-US" sz="2000" kern="1200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7FCE28F2-FBE4-4B4A-AE84-E5DB0D785976}"/>
              </a:ext>
            </a:extLst>
          </p:cNvPr>
          <p:cNvSpPr/>
          <p:nvPr/>
        </p:nvSpPr>
        <p:spPr>
          <a:xfrm>
            <a:off x="7199064" y="2658855"/>
            <a:ext cx="1818562" cy="1818562"/>
          </a:xfrm>
          <a:prstGeom prst="ellipse">
            <a:avLst/>
          </a:prstGeom>
          <a:solidFill>
            <a:srgbClr val="5780B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B6EFB9-23FC-864C-A206-6CDAE75CA4F3}"/>
              </a:ext>
            </a:extLst>
          </p:cNvPr>
          <p:cNvGrpSpPr/>
          <p:nvPr/>
        </p:nvGrpSpPr>
        <p:grpSpPr>
          <a:xfrm>
            <a:off x="6661263" y="4739476"/>
            <a:ext cx="2981250" cy="720000"/>
            <a:chOff x="3569054" y="2398182"/>
            <a:chExt cx="2981250" cy="72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99569D-5400-EC43-8FDC-DA5DDD106971}"/>
                </a:ext>
              </a:extLst>
            </p:cNvPr>
            <p:cNvSpPr/>
            <p:nvPr/>
          </p:nvSpPr>
          <p:spPr>
            <a:xfrm>
              <a:off x="3569054" y="2398182"/>
              <a:ext cx="29812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003A48-91D4-6F48-921C-115C22B497A0}"/>
                </a:ext>
              </a:extLst>
            </p:cNvPr>
            <p:cNvSpPr txBox="1"/>
            <p:nvPr/>
          </p:nvSpPr>
          <p:spPr>
            <a:xfrm>
              <a:off x="3569054" y="2398182"/>
              <a:ext cx="29812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IN" sz="2000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Root mean squared error</a:t>
              </a:r>
              <a:endParaRPr lang="en-US" sz="2000" kern="1200" dirty="0"/>
            </a:p>
          </p:txBody>
        </p:sp>
      </p:grp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419F3A0-50C4-F141-9EA7-116C2A2B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85" y="748447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69EE7-DB1C-9A4A-AA99-5626F8B58962}"/>
              </a:ext>
            </a:extLst>
          </p:cNvPr>
          <p:cNvSpPr txBox="1"/>
          <p:nvPr/>
        </p:nvSpPr>
        <p:spPr>
          <a:xfrm>
            <a:off x="1378857" y="420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EA4C1-0986-B44B-9382-6FB5FB0B5DB1}"/>
              </a:ext>
            </a:extLst>
          </p:cNvPr>
          <p:cNvSpPr txBox="1"/>
          <p:nvPr/>
        </p:nvSpPr>
        <p:spPr>
          <a:xfrm>
            <a:off x="3366660" y="3271336"/>
            <a:ext cx="116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MAE</a:t>
            </a:r>
            <a:endParaRPr lang="en-US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B7C7FC-2468-4E4E-A1DC-9945CA42EBA4}"/>
              </a:ext>
            </a:extLst>
          </p:cNvPr>
          <p:cNvSpPr txBox="1"/>
          <p:nvPr/>
        </p:nvSpPr>
        <p:spPr>
          <a:xfrm>
            <a:off x="7435256" y="3281438"/>
            <a:ext cx="149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erican Typewriter" panose="02090604020004020304" pitchFamily="18" charset="77"/>
              </a:rPr>
              <a:t>RMSE</a:t>
            </a:r>
            <a:endParaRPr lang="en-US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0F47F84-EA0E-F849-A819-C5CF6EE76DBD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834" y="5257940"/>
            <a:ext cx="2981250" cy="11961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3F462C-A48D-174E-B030-AE2D35F31BAF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0825"/>
          <a:stretch/>
        </p:blipFill>
        <p:spPr>
          <a:xfrm>
            <a:off x="6403925" y="5368636"/>
            <a:ext cx="3495926" cy="12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5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2"/>
    </mc:Choice>
    <mc:Fallback xmlns="">
      <p:transition spd="slow" advTm="1434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84" y="2302717"/>
            <a:ext cx="6301832" cy="1674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Recommender using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395545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1"/>
    </mc:Choice>
    <mc:Fallback xmlns="">
      <p:transition spd="slow" advTm="50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D3879-DD2B-9F4D-AC7F-B243268A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506" y="3375764"/>
            <a:ext cx="6152987" cy="1674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Approach 1:</a:t>
            </a:r>
            <a:br>
              <a:rPr lang="en-US" sz="54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4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Stochastic Gradient Descent as a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374609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4"/>
    </mc:Choice>
    <mc:Fallback xmlns="">
      <p:transition spd="slow" advTm="1330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1082</Words>
  <Application>Microsoft Macintosh PowerPoint</Application>
  <PresentationFormat>Widescreen</PresentationFormat>
  <Paragraphs>108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American Typewriter</vt:lpstr>
      <vt:lpstr>Arial</vt:lpstr>
      <vt:lpstr>Calibri</vt:lpstr>
      <vt:lpstr>Calibri Light</vt:lpstr>
      <vt:lpstr>Wingdings</vt:lpstr>
      <vt:lpstr>Office Theme</vt:lpstr>
      <vt:lpstr>MOVIE RECOMMENDER SYSTEM using content-based and collaborative filtering</vt:lpstr>
      <vt:lpstr>Introduction</vt:lpstr>
      <vt:lpstr>Recommender System Approaches</vt:lpstr>
      <vt:lpstr>Collaborative Filtering: </vt:lpstr>
      <vt:lpstr>Content-based Filtering: </vt:lpstr>
      <vt:lpstr>MovieLens Dataset</vt:lpstr>
      <vt:lpstr>Performance Metrics</vt:lpstr>
      <vt:lpstr>Recommender using Collaborative Filtering</vt:lpstr>
      <vt:lpstr>Approach 1:   Stochastic Gradient Descent as a learning algorithm</vt:lpstr>
      <vt:lpstr>Overview</vt:lpstr>
      <vt:lpstr>Approach 2:   Deep Learning as a  learning algorithm</vt:lpstr>
      <vt:lpstr>A high-level design for the flow of the program and the model:</vt:lpstr>
      <vt:lpstr>Model  Summary</vt:lpstr>
      <vt:lpstr>Experiments</vt:lpstr>
      <vt:lpstr>Results</vt:lpstr>
      <vt:lpstr>Recommender using Content-based Filtering</vt:lpstr>
      <vt:lpstr>A high-level design for the flow of the program and the model:</vt:lpstr>
      <vt:lpstr>Methodology</vt:lpstr>
      <vt:lpstr>Observations</vt:lpstr>
      <vt:lpstr>Observations</vt:lpstr>
      <vt:lpstr>Comparisons and conclusions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RECOMMENDER SYSTEM using collaborative filtering</dc:title>
  <dc:creator>shruti bendale</dc:creator>
  <cp:lastModifiedBy>shruti bendale</cp:lastModifiedBy>
  <cp:revision>24</cp:revision>
  <cp:lastPrinted>2019-11-30T02:17:20Z</cp:lastPrinted>
  <dcterms:created xsi:type="dcterms:W3CDTF">2019-11-29T20:34:39Z</dcterms:created>
  <dcterms:modified xsi:type="dcterms:W3CDTF">2019-11-30T03:33:45Z</dcterms:modified>
</cp:coreProperties>
</file>